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</p:showPr>
  <p:clrMru>
    <a:srgbClr val="FFFF99"/>
    <a:srgbClr val="FFFFCC"/>
    <a:srgbClr val="FFFFFF"/>
    <a:srgbClr val="FFFF00"/>
    <a:srgbClr val="00FF00"/>
    <a:srgbClr val="CC99FF"/>
    <a:srgbClr val="6633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58" autoAdjust="0"/>
  </p:normalViewPr>
  <p:slideViewPr>
    <p:cSldViewPr>
      <p:cViewPr varScale="1">
        <p:scale>
          <a:sx n="48" d="100"/>
          <a:sy n="48" d="100"/>
        </p:scale>
        <p:origin x="-9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0EABB-7D14-4A66-9851-B723EB0B5A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D0617-6222-419B-9F60-3D75FFCABF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55B66-8818-497F-AB0F-9B229E47B5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4C011-ACB4-41CB-BA9B-508E673C1E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ECD0E-8B38-4DA8-B69D-AD581A6FD9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007B8-E920-40BB-9F6B-E70C904900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33551-1C1C-4801-B9FE-95EC09AE33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D422B-1144-44C1-A080-296DD8E9F2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DDD6B-8EEA-4C57-A33C-DECDD2A1A4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3BA11-18FA-4BA7-9E11-B1CAFB144B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1AF6-64DF-4D55-966B-CDE1D8B95A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8806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754B7-E9DB-4E30-9042-93911459D7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D14CA-8895-4B19-8ED7-625B9994C4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E173F-7A34-4F42-BA45-76188A11DE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36A80-D332-4ECE-85F3-F86D0D323D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08641-6705-4D8A-81BC-94657DAC0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C951F-BF95-49F8-9EF0-8EF49011F1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425DC-D18E-4B15-BA44-A90082D720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FF356-A383-4ECC-8D85-FC6F01D40B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92314-B625-4D4C-B714-1E869EA396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36656-952E-4128-BBA2-B60C3B2CEA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9E47A-F2FE-40B6-AA0E-75A88FC3E7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97066-DB05-4353-9EE4-A1E4B2DD3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DDB69EA-4224-438E-8BB1-E5C3C7E32E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8704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E84EFF8-8078-4315-ACDC-39198E3C28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10.xml"/><Relationship Id="rId5" Type="http://schemas.openxmlformats.org/officeDocument/2006/relationships/audio" Target="../media/audio2.wav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2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5.xml"/><Relationship Id="rId5" Type="http://schemas.openxmlformats.org/officeDocument/2006/relationships/audio" Target="../media/audio2.wav"/><Relationship Id="rId4" Type="http://schemas.openxmlformats.org/officeDocument/2006/relationships/slide" Target="slide4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3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7.xml"/><Relationship Id="rId5" Type="http://schemas.openxmlformats.org/officeDocument/2006/relationships/audio" Target="../media/audio2.wav"/><Relationship Id="rId4" Type="http://schemas.openxmlformats.org/officeDocument/2006/relationships/slide" Target="slide6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3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9.xml"/><Relationship Id="rId5" Type="http://schemas.openxmlformats.org/officeDocument/2006/relationships/audio" Target="../media/audio2.wav"/><Relationship Id="rId4" Type="http://schemas.openxmlformats.org/officeDocument/2006/relationships/slide" Target="slide8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4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28.xml"/><Relationship Id="rId5" Type="http://schemas.openxmlformats.org/officeDocument/2006/relationships/audio" Target="../media/audio5.wav"/><Relationship Id="rId4" Type="http://schemas.openxmlformats.org/officeDocument/2006/relationships/slide" Target="slide27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4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30.xml"/><Relationship Id="rId5" Type="http://schemas.openxmlformats.org/officeDocument/2006/relationships/audio" Target="../media/audio5.wav"/><Relationship Id="rId4" Type="http://schemas.openxmlformats.org/officeDocument/2006/relationships/slide" Target="slide29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5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32.xml"/><Relationship Id="rId5" Type="http://schemas.openxmlformats.org/officeDocument/2006/relationships/audio" Target="../media/audio5.wav"/><Relationship Id="rId4" Type="http://schemas.openxmlformats.org/officeDocument/2006/relationships/slide" Target="slide31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5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34.xml"/><Relationship Id="rId5" Type="http://schemas.openxmlformats.org/officeDocument/2006/relationships/audio" Target="../media/audio5.wav"/><Relationship Id="rId4" Type="http://schemas.openxmlformats.org/officeDocument/2006/relationships/slide" Target="slide33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2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12.xml"/><Relationship Id="rId5" Type="http://schemas.openxmlformats.org/officeDocument/2006/relationships/audio" Target="../media/audio2.wav"/><Relationship Id="rId4" Type="http://schemas.openxmlformats.org/officeDocument/2006/relationships/slide" Target="slide11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1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14.xml"/><Relationship Id="rId5" Type="http://schemas.openxmlformats.org/officeDocument/2006/relationships/audio" Target="../media/audio2.wav"/><Relationship Id="rId4" Type="http://schemas.openxmlformats.org/officeDocument/2006/relationships/slide" Target="slide13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1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16.xml"/><Relationship Id="rId5" Type="http://schemas.openxmlformats.org/officeDocument/2006/relationships/audio" Target="../media/audio2.wav"/><Relationship Id="rId4" Type="http://schemas.openxmlformats.org/officeDocument/2006/relationships/slide" Target="slide15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11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18.xml"/><Relationship Id="rId5" Type="http://schemas.openxmlformats.org/officeDocument/2006/relationships/audio" Target="../media/audio5.wav"/><Relationship Id="rId4" Type="http://schemas.openxmlformats.org/officeDocument/2006/relationships/slide" Target="slide17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audio" Target="../media/audio3.wav"/><Relationship Id="rId7" Type="http://schemas.openxmlformats.org/officeDocument/2006/relationships/slide" Target="slide20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21.xml"/><Relationship Id="rId5" Type="http://schemas.openxmlformats.org/officeDocument/2006/relationships/audio" Target="../media/audio5.wav"/><Relationship Id="rId10" Type="http://schemas.openxmlformats.org/officeDocument/2006/relationships/image" Target="../media/image2.png"/><Relationship Id="rId4" Type="http://schemas.openxmlformats.org/officeDocument/2006/relationships/slide" Target="slide19.xml"/><Relationship Id="rId9" Type="http://schemas.openxmlformats.org/officeDocument/2006/relationships/audio" Target="../media/audio4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3.wav"/><Relationship Id="rId7" Type="http://schemas.openxmlformats.org/officeDocument/2006/relationships/slide" Target="slide12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23.xml"/><Relationship Id="rId5" Type="http://schemas.openxmlformats.org/officeDocument/2006/relationships/audio" Target="../media/audio5.wav"/><Relationship Id="rId4" Type="http://schemas.openxmlformats.org/officeDocument/2006/relationships/slide" Target="slide22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audio" Target="../media/audio3.wav"/><Relationship Id="rId7" Type="http://schemas.openxmlformats.org/officeDocument/2006/relationships/slide" Target="slide25.xml"/><Relationship Id="rId2" Type="http://schemas.openxmlformats.org/officeDocument/2006/relationships/slide" Target="slide1.xml"/><Relationship Id="rId1" Type="http://schemas.openxmlformats.org/officeDocument/2006/relationships/slideLayout" Target="../slideLayouts/slideLayout23.xml"/><Relationship Id="rId6" Type="http://schemas.openxmlformats.org/officeDocument/2006/relationships/slide" Target="slide26.xml"/><Relationship Id="rId5" Type="http://schemas.openxmlformats.org/officeDocument/2006/relationships/audio" Target="../media/audio5.wav"/><Relationship Id="rId10" Type="http://schemas.openxmlformats.org/officeDocument/2006/relationships/image" Target="../media/image2.png"/><Relationship Id="rId4" Type="http://schemas.openxmlformats.org/officeDocument/2006/relationships/slide" Target="slide24.xml"/><Relationship Id="rId9" Type="http://schemas.openxmlformats.org/officeDocument/2006/relationships/audio" Target="../media/audio4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2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2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3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4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4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5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5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6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6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7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7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8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8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9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9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0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0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1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1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2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2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3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3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4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4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5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5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6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6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7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7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oleObject" Target="../embeddings/oleObject18.bin"/><Relationship Id="rId7" Type="http://schemas.openxmlformats.org/officeDocument/2006/relationships/slide" Target="slide13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8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871663"/>
          </a:xfrm>
        </p:spPr>
        <p:txBody>
          <a:bodyPr/>
          <a:lstStyle/>
          <a:p>
            <a:pPr eaLnBrk="1" hangingPunct="1"/>
            <a:r>
              <a:rPr lang="es-ES" sz="3200" smtClean="0">
                <a:solidFill>
                  <a:srgbClr val="FFCC00"/>
                </a:solidFill>
              </a:rPr>
              <a:t>INTENSIDADES MÁXIMAS ADMISIBLES PARA CABLES AISLADOS SEGÚN MIE BT OO4 Y MIE BT O17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1916113"/>
            <a:ext cx="7200900" cy="1752600"/>
          </a:xfrm>
        </p:spPr>
        <p:txBody>
          <a:bodyPr/>
          <a:lstStyle/>
          <a:p>
            <a:pPr eaLnBrk="1" hangingPunct="1"/>
            <a:r>
              <a:rPr lang="es-ES" sz="2400" smtClean="0">
                <a:solidFill>
                  <a:schemeClr val="hlink"/>
                </a:solidFill>
              </a:rPr>
              <a:t>MINISTERIO DE INDUSTRIA Y ENERGÍA, SEGÚN BOE DEL 9-10-73, DECRETO 2413/1973 POR EL QUE SE APRUEBA EL REGLAMENTO ELECTROTÉCNICO PARA BAJA TENSIÓN.-</a:t>
            </a:r>
          </a:p>
        </p:txBody>
      </p:sp>
      <p:sp>
        <p:nvSpPr>
          <p:cNvPr id="21508" name="WordArt 16"/>
          <p:cNvSpPr>
            <a:spLocks noChangeArrowheads="1" noChangeShapeType="1" noTextEdit="1"/>
          </p:cNvSpPr>
          <p:nvPr/>
        </p:nvSpPr>
        <p:spPr bwMode="auto">
          <a:xfrm>
            <a:off x="1765300" y="573405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21509" name="AutoShape 17">
            <a:hlinkClick r:id="" action="ppaction://hlinkshowjump?jump=endshow" highlightClick="1">
              <a:snd r:embed="rId2" name="explode.wav"/>
            </a:hlinkClick>
          </p:cNvPr>
          <p:cNvSpPr>
            <a:spLocks noChangeArrowheads="1"/>
          </p:cNvSpPr>
          <p:nvPr/>
        </p:nvSpPr>
        <p:spPr bwMode="auto">
          <a:xfrm>
            <a:off x="684213" y="5589588"/>
            <a:ext cx="720725" cy="719137"/>
          </a:xfrm>
          <a:prstGeom prst="actionButtonBlank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1510" name="Rectangle 18"/>
          <p:cNvSpPr>
            <a:spLocks noChangeArrowheads="1"/>
          </p:cNvSpPr>
          <p:nvPr/>
        </p:nvSpPr>
        <p:spPr bwMode="auto">
          <a:xfrm>
            <a:off x="1371600" y="3836988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>
                <a:solidFill>
                  <a:schemeClr val="hlink"/>
                </a:solidFill>
              </a:rPr>
              <a:t> Para llegar a la sección necesaria, pulsar según las condiciones de la instalación.</a:t>
            </a:r>
          </a:p>
          <a:p>
            <a:pPr algn="just">
              <a:spcBef>
                <a:spcPct val="20000"/>
              </a:spcBef>
              <a:buFont typeface="Wingdings" pitchFamily="2" charset="2"/>
              <a:buNone/>
            </a:pPr>
            <a:endParaRPr lang="es-ES">
              <a:solidFill>
                <a:schemeClr val="hlink"/>
              </a:solidFill>
            </a:endParaRPr>
          </a:p>
          <a:p>
            <a:pPr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>
                <a:solidFill>
                  <a:schemeClr val="hlink"/>
                </a:solidFill>
              </a:rPr>
              <a:t> Para continuar pulse el botón de inicio.-</a:t>
            </a:r>
          </a:p>
        </p:txBody>
      </p:sp>
      <p:sp>
        <p:nvSpPr>
          <p:cNvPr id="21511" name="WordArt 19"/>
          <p:cNvSpPr>
            <a:spLocks noChangeArrowheads="1" noChangeShapeType="1" noTextEdit="1"/>
          </p:cNvSpPr>
          <p:nvPr/>
        </p:nvSpPr>
        <p:spPr bwMode="auto">
          <a:xfrm>
            <a:off x="6156325" y="573405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092" name="AutoShape 20">
            <a:hlinkClick r:id="" action="ppaction://hlinkshowjump?jump=nextslide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7812088" y="5589588"/>
            <a:ext cx="720725" cy="719137"/>
          </a:xfrm>
          <a:prstGeom prst="actionButtonBlank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1513" name="10 Imagen" descr="logof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14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PVC 750 V</a:t>
            </a:r>
          </a:p>
        </p:txBody>
      </p:sp>
      <p:sp>
        <p:nvSpPr>
          <p:cNvPr id="22531" name="WordArt 15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RV 1KV</a:t>
            </a:r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DEL AISLAMIENTO DEL CONDUCTOR A UTILIZAR.-</a:t>
            </a:r>
          </a:p>
        </p:txBody>
      </p:sp>
      <p:sp>
        <p:nvSpPr>
          <p:cNvPr id="22533" name="WordArt 17"/>
          <p:cNvSpPr>
            <a:spLocks noChangeArrowheads="1" noChangeShapeType="1" noTextEdit="1"/>
          </p:cNvSpPr>
          <p:nvPr/>
        </p:nvSpPr>
        <p:spPr bwMode="auto">
          <a:xfrm>
            <a:off x="6010275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2534" name="AutoShape 25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55165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2535" name="AutoShape 27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2536" name="AutoShape 28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22537" name="10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511333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ENTERRADO</a:t>
            </a:r>
          </a:p>
        </p:txBody>
      </p:sp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705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AL AIRE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MODO DE INSTALACIÓN.-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APLICAR AL RESULTADO LOS COEFICIENTES DE CORRECCIÓN SEGÚN REBT.-</a:t>
            </a:r>
          </a:p>
        </p:txBody>
      </p:sp>
      <p:sp>
        <p:nvSpPr>
          <p:cNvPr id="23557" name="WordArt 6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3558" name="WordArt 7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3559" name="AutoShape 10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60" name="AutoShape 15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3561" name="AutoShape 16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3562" name="AutoShape 17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3563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8650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</a:t>
            </a:r>
          </a:p>
        </p:txBody>
      </p:sp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24581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4582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4583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4584" name="AutoShape 13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4585" name="AutoShape 14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4586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4587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</a:t>
            </a:r>
          </a:p>
        </p:txBody>
      </p:sp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</a:t>
            </a:r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25605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5606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5607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8" name="AutoShape 13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5609" name="AutoShape 14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5610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5611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 (IV)</a:t>
            </a:r>
          </a:p>
        </p:txBody>
      </p:sp>
      <p:sp>
        <p:nvSpPr>
          <p:cNvPr id="26627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 (II)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EN EL CABLE SEGÚN SUMINISTRO (230/400 V).-</a:t>
            </a:r>
          </a:p>
        </p:txBody>
      </p:sp>
      <p:sp>
        <p:nvSpPr>
          <p:cNvPr id="26629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6630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6631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32" name="AutoShape 13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6633" name="AutoShape 14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6634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6635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(IV)</a:t>
            </a:r>
          </a:p>
        </p:txBody>
      </p:sp>
      <p:sp>
        <p:nvSpPr>
          <p:cNvPr id="27651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(II)</a:t>
            </a:r>
          </a:p>
        </p:txBody>
      </p:sp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 SEGÚN SUMINISTRO (230V. Ó 230/400 V).-</a:t>
            </a:r>
          </a:p>
        </p:txBody>
      </p:sp>
      <p:sp>
        <p:nvSpPr>
          <p:cNvPr id="27653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7654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7655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6" name="AutoShape 13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7657" name="AutoShape 14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7658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7659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 (IV)</a:t>
            </a:r>
          </a:p>
        </p:txBody>
      </p:sp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MULTIPOLAR (II)</a:t>
            </a:r>
          </a:p>
        </p:txBody>
      </p:sp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EN EL CABLE SEGÚN SUMINISTRO (230/400 V).-</a:t>
            </a:r>
          </a:p>
        </p:txBody>
      </p:sp>
      <p:sp>
        <p:nvSpPr>
          <p:cNvPr id="28677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8678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8679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0" name="AutoShape 13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8681" name="AutoShape 14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8682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8683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(IV)</a:t>
            </a:r>
          </a:p>
        </p:txBody>
      </p:sp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(II)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EN EL CABLE SEGÚN SUMINISTRO (230V. Ó 230/400 V).-</a:t>
            </a:r>
          </a:p>
        </p:txBody>
      </p:sp>
      <p:sp>
        <p:nvSpPr>
          <p:cNvPr id="29701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9702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9703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4" name="AutoShape 13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9705" name="AutoShape 14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9706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9707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511333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BAJO TUBO</a:t>
            </a:r>
          </a:p>
        </p:txBody>
      </p:sp>
      <p:sp>
        <p:nvSpPr>
          <p:cNvPr id="30723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705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AL AIRE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MODO DE INSTALACIÓN.-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APLICAR AL RESULTADO LOS COEFICIENTES DE CORRECCIÓN SEGÚN REBT.-</a:t>
            </a:r>
          </a:p>
        </p:txBody>
      </p:sp>
      <p:sp>
        <p:nvSpPr>
          <p:cNvPr id="30725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0726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0727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28" name="AutoShape 13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0729" name="AutoShape 14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0730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731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 SOLO CABLE</a:t>
            </a:r>
          </a:p>
        </p:txBody>
      </p:sp>
      <p:sp>
        <p:nvSpPr>
          <p:cNvPr id="31747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VARIOS CABLES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31749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1750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1751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52" name="AutoShape 13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1753" name="AutoShape 14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1754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1755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 SOLO CABLE</a:t>
            </a:r>
          </a:p>
        </p:txBody>
      </p:sp>
      <p:sp>
        <p:nvSpPr>
          <p:cNvPr id="32771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VARIOS CABLES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32773" name="WordArt 8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2774" name="WordArt 9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2775" name="AutoShape 11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2776" name="AutoShape 13">
            <a:hlinkClick r:id="rId4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2777" name="AutoShape 14">
            <a:hlinkClick r:id="rId6" action="ppaction://hlinksldjump" highlightClick="1">
              <a:snd r:embed="rId5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2778" name="AutoShape 1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2779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(IV)</a:t>
            </a:r>
          </a:p>
        </p:txBody>
      </p:sp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(II)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SEGÚN SUMINISTRO (230V. Ó 230/400 V).-</a:t>
            </a:r>
          </a:p>
        </p:txBody>
      </p:sp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3799" name="AutoShape 8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3800" name="AutoShape 10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3801" name="AutoShape 11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3802" name="AutoShape 1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3803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TRIPOLAR</a:t>
            </a:r>
          </a:p>
        </p:txBody>
      </p:sp>
      <p:sp>
        <p:nvSpPr>
          <p:cNvPr id="34819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UNIPOLAR</a:t>
            </a:r>
          </a:p>
        </p:txBody>
      </p:sp>
      <p:sp>
        <p:nvSpPr>
          <p:cNvPr id="34820" name="WordArt 5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4821" name="WordArt 6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4822" name="WordArt 7"/>
          <p:cNvSpPr>
            <a:spLocks noChangeArrowheads="1" noChangeShapeType="1" noTextEdit="1"/>
          </p:cNvSpPr>
          <p:nvPr/>
        </p:nvSpPr>
        <p:spPr bwMode="auto">
          <a:xfrm>
            <a:off x="3124200" y="1752600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BIPOLAR</a:t>
            </a:r>
          </a:p>
        </p:txBody>
      </p:sp>
      <p:sp>
        <p:nvSpPr>
          <p:cNvPr id="105480" name="Rectangle 8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34824" name="AutoShape 10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825" name="AutoShape 12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4826" name="AutoShape 13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4827" name="AutoShape 14">
            <a:hlinkClick r:id="rId7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16287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4828" name="AutoShape 15">
            <a:hlinkClick r:id="rId8" action="ppaction://hlinksldjump" highlightClick="1">
              <a:snd r:embed="rId9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4829" name="14 Imagen" descr="logofe2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(IV)</a:t>
            </a:r>
          </a:p>
        </p:txBody>
      </p:sp>
      <p:sp>
        <p:nvSpPr>
          <p:cNvPr id="35843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UNIPOLAR (II)</a:t>
            </a: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ELEGIR Nº DE CONDUCTORES SEGÚN SUMINISTRO (230V. Ó 230/400 V).-</a:t>
            </a:r>
          </a:p>
        </p:txBody>
      </p:sp>
      <p:sp>
        <p:nvSpPr>
          <p:cNvPr id="35845" name="WordArt 5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5847" name="AutoShape 8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8" name="AutoShape 10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5849" name="AutoShape 11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5850" name="AutoShape 1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5851" name="12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WordArt 2"/>
          <p:cNvSpPr>
            <a:spLocks noChangeArrowheads="1" noChangeShapeType="1" noTextEdit="1"/>
          </p:cNvSpPr>
          <p:nvPr/>
        </p:nvSpPr>
        <p:spPr bwMode="auto">
          <a:xfrm>
            <a:off x="3059113" y="2905125"/>
            <a:ext cx="43926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TRIPOLAR</a:t>
            </a:r>
          </a:p>
        </p:txBody>
      </p:sp>
      <p:sp>
        <p:nvSpPr>
          <p:cNvPr id="36867" name="WordArt 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UNIPOLAR</a:t>
            </a:r>
          </a:p>
        </p:txBody>
      </p:sp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6010275" y="50942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6011863" y="6021388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3124200" y="1752600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 BIPOLAR</a:t>
            </a:r>
          </a:p>
        </p:txBody>
      </p:sp>
      <p:sp>
        <p:nvSpPr>
          <p:cNvPr id="107527" name="Rectangle 7"/>
          <p:cNvSpPr>
            <a:spLocks noChangeArrowheads="1"/>
          </p:cNvSpPr>
          <p:nvPr/>
        </p:nvSpPr>
        <p:spPr bwMode="auto">
          <a:xfrm>
            <a:off x="827088" y="3692525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TIPO DE CONSTRUCCIÓN DEL CABLE.-</a:t>
            </a:r>
          </a:p>
        </p:txBody>
      </p:sp>
      <p:sp>
        <p:nvSpPr>
          <p:cNvPr id="36872" name="AutoShape 9">
            <a:hlinkClick r:id="rId2" action="ppaction://hlinksldjump" highlightClick="1">
              <a:snd r:embed="rId3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868863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73" name="AutoShape 11">
            <a:hlinkClick r:id="rId4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6874" name="AutoShape 12">
            <a:hlinkClick r:id="rId6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6875" name="AutoShape 13">
            <a:hlinkClick r:id="rId7" action="ppaction://hlinksldjump" highlightClick="1">
              <a:snd r:embed="rId5" name="chimes.wav"/>
            </a:hlinkClick>
          </p:cNvPr>
          <p:cNvSpPr>
            <a:spLocks noChangeArrowheads="1"/>
          </p:cNvSpPr>
          <p:nvPr/>
        </p:nvSpPr>
        <p:spPr bwMode="auto">
          <a:xfrm>
            <a:off x="971550" y="1628775"/>
            <a:ext cx="1728788" cy="719138"/>
          </a:xfrm>
          <a:prstGeom prst="actionButtonForwardNex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6876" name="AutoShape 14">
            <a:hlinkClick r:id="rId8" action="ppaction://hlinksldjump" highlightClick="1">
              <a:snd r:embed="rId9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6877" name="14 Imagen" descr="logofe2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WordArt 4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028" name="WordArt 5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graphicFrame>
        <p:nvGraphicFramePr>
          <p:cNvPr id="1026" name="Object 11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1026" name="Visio" r:id="rId3" imgW="2908554" imgH="7228637" progId="Visio.Drawing.11">
              <p:embed/>
            </p:oleObj>
          </a:graphicData>
        </a:graphic>
      </p:graphicFrame>
      <p:sp>
        <p:nvSpPr>
          <p:cNvPr id="108557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GOMA, Ó CON POLICLORURO DE VINILO, INSTALADOS AL AIRE.-</a:t>
            </a:r>
          </a:p>
        </p:txBody>
      </p:sp>
      <p:sp>
        <p:nvSpPr>
          <p:cNvPr id="1030" name="AutoShape 15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1" name="WordArt 26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032" name="AutoShape 27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3" name="AutoShape 28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34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4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2050" name="Visio" r:id="rId3" imgW="2908554" imgH="7228637" progId="Visio.Drawing.11">
              <p:embed/>
            </p:oleObj>
          </a:graphicData>
        </a:graphic>
      </p:graphicFrame>
      <p:sp>
        <p:nvSpPr>
          <p:cNvPr id="109597" name="Rectangle 29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GOMA, Ó CON POLICLORURO DE VINILO, INSTALADOS AL AIRE.-</a:t>
            </a:r>
          </a:p>
        </p:txBody>
      </p:sp>
      <p:sp>
        <p:nvSpPr>
          <p:cNvPr id="2052" name="WordArt 32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053" name="WordArt 33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054" name="AutoShape 35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WordArt 36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2056" name="AutoShape 37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7" name="AutoShape 38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58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2125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3074" name="Visio" r:id="rId3" imgW="2908554" imgH="7228637" progId="Visio.Drawing.11">
              <p:embed/>
            </p:oleObj>
          </a:graphicData>
        </a:graphic>
      </p:graphicFrame>
      <p:sp>
        <p:nvSpPr>
          <p:cNvPr id="114704" name="Rectangle 16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GOMA, Ó CON POLICLORURO DE VINILO, INSTALADOS AL AIRE.-</a:t>
            </a:r>
          </a:p>
        </p:txBody>
      </p:sp>
      <p:sp>
        <p:nvSpPr>
          <p:cNvPr id="3076" name="WordArt 19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077" name="WordArt 20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078" name="AutoShape 22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9" name="WordArt 23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3080" name="AutoShape 24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1" name="AutoShape 2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82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4098" name="Visio" r:id="rId3" imgW="2908554" imgH="7228637" progId="Visio.Drawing.11">
              <p:embed/>
            </p:oleObj>
          </a:graphicData>
        </a:graphic>
      </p:graphicFrame>
      <p:sp>
        <p:nvSpPr>
          <p:cNvPr id="116749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GOMA, Ó CON POLICLORURO DE VINILO, INSTALADOS AL AIRE.-</a:t>
            </a:r>
          </a:p>
        </p:txBody>
      </p:sp>
      <p:sp>
        <p:nvSpPr>
          <p:cNvPr id="4100" name="WordArt 16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4101" name="WordArt 17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4102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3" name="WordArt 20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4104" name="AutoShape 21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5" name="AutoShape 2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106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5122" name="Visio" r:id="rId3" imgW="2908554" imgH="7228637" progId="Visio.Drawing.11">
              <p:embed/>
            </p:oleObj>
          </a:graphicData>
        </a:graphic>
      </p:graphicFrame>
      <p:sp>
        <p:nvSpPr>
          <p:cNvPr id="117773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GOMA, Ó CON POLICLORURO DE VINILO, INSTALADOS AL AIRE.-</a:t>
            </a:r>
          </a:p>
        </p:txBody>
      </p:sp>
      <p:sp>
        <p:nvSpPr>
          <p:cNvPr id="5124" name="WordArt 17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5125" name="WordArt 18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5126" name="AutoShape 20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7" name="WordArt 21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5128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9" name="AutoShape 23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30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 Ó CON POLICLORURO DE VINILO, INSTALADO BAJO TUBO O CONDUCTO.-</a:t>
            </a:r>
          </a:p>
        </p:txBody>
      </p:sp>
      <p:graphicFrame>
        <p:nvGraphicFramePr>
          <p:cNvPr id="6146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6146" name="Visio" r:id="rId3" imgW="2908554" imgH="7228637" progId="Visio.Drawing.11">
              <p:embed/>
            </p:oleObj>
          </a:graphicData>
        </a:graphic>
      </p:graphicFrame>
      <p:sp>
        <p:nvSpPr>
          <p:cNvPr id="6148" name="WordArt 15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6149" name="WordArt 16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6150" name="AutoShape 18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51" name="WordArt 19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6152" name="AutoShape 20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53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54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7170" name="Visio" r:id="rId3" imgW="2908554" imgH="7228637" progId="Visio.Drawing.11">
              <p:embed/>
            </p:oleObj>
          </a:graphicData>
        </a:graphic>
      </p:graphicFrame>
      <p:sp>
        <p:nvSpPr>
          <p:cNvPr id="119821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 Ó CON POLICLORURO DE VINILO, INSTALADO BAJO TUBO O CONDUCTO.-</a:t>
            </a:r>
          </a:p>
        </p:txBody>
      </p:sp>
      <p:sp>
        <p:nvSpPr>
          <p:cNvPr id="7172" name="WordArt 18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7173" name="WordArt 19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7174" name="AutoShape 21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5" name="WordArt 22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7176" name="AutoShape 23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7" name="AutoShape 24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8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8194" name="Visio" r:id="rId3" imgW="2908554" imgH="7228637" progId="Visio.Drawing.11">
              <p:embed/>
            </p:oleObj>
          </a:graphicData>
        </a:graphic>
      </p:graphicFrame>
      <p:sp>
        <p:nvSpPr>
          <p:cNvPr id="120844" name="Rectangle 12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 Ó CON POLICLORURO DE VINILO, INSTALADO BAJO TUBO O CONDUCTO.-</a:t>
            </a:r>
          </a:p>
        </p:txBody>
      </p:sp>
      <p:sp>
        <p:nvSpPr>
          <p:cNvPr id="8196" name="WordArt 16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8197" name="WordArt 17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8198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9" name="WordArt 20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8200" name="AutoShape 21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201" name="AutoShape 2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8202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9218" name="Visio" r:id="rId3" imgW="2908554" imgH="7228637" progId="Visio.Drawing.11">
              <p:embed/>
            </p:oleObj>
          </a:graphicData>
        </a:graphic>
      </p:graphicFrame>
      <p:sp>
        <p:nvSpPr>
          <p:cNvPr id="121869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 Ó CON POLICLORURO DE VINILO, INSTALADO BAJO TUBO O CONDUCTO.-</a:t>
            </a:r>
          </a:p>
        </p:txBody>
      </p:sp>
      <p:sp>
        <p:nvSpPr>
          <p:cNvPr id="9220" name="WordArt 17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9221" name="WordArt 18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9222" name="AutoShape 20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3" name="WordArt 21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9224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5" name="AutoShape 23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9226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362200" cy="5870575"/>
        </p:xfrm>
        <a:graphic>
          <a:graphicData uri="http://schemas.openxmlformats.org/presentationml/2006/ole">
            <p:oleObj spid="_x0000_s10242" name="Visio" r:id="rId3" imgW="2908554" imgH="7228637" progId="Visio.Drawing.11">
              <p:embed/>
            </p:oleObj>
          </a:graphicData>
        </a:graphic>
      </p:graphicFrame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COBRE, 750V, AISLADOS CON GOMA Ó CON POLICLORURO DE VINILO, INSTALADO BAJO TUBO O CONDUCTO.-</a:t>
            </a:r>
          </a:p>
        </p:txBody>
      </p:sp>
      <p:sp>
        <p:nvSpPr>
          <p:cNvPr id="10244" name="WordArt 17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0245" name="WordArt 18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0246" name="AutoShape 20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7" name="WordArt 21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0248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9" name="AutoShape 23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250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 KV, INSTALADOS AL AIRE.-</a:t>
            </a:r>
          </a:p>
        </p:txBody>
      </p:sp>
      <p:graphicFrame>
        <p:nvGraphicFramePr>
          <p:cNvPr id="11266" name="Object 10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1266" name="Visio" r:id="rId3" imgW="3448431" imgH="7228637" progId="Visio.Drawing.11">
              <p:embed/>
            </p:oleObj>
          </a:graphicData>
        </a:graphic>
      </p:graphicFrame>
      <p:sp>
        <p:nvSpPr>
          <p:cNvPr id="11268" name="WordArt 19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1269" name="WordArt 20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1270" name="AutoShape 22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71" name="WordArt 23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1272" name="AutoShape 24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73" name="AutoShape 2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1274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2290" name="Visio" r:id="rId3" imgW="3448431" imgH="7228637" progId="Visio.Drawing.11">
              <p:embed/>
            </p:oleObj>
          </a:graphicData>
        </a:graphic>
      </p:graphicFrame>
      <p:sp>
        <p:nvSpPr>
          <p:cNvPr id="124942" name="Rectangle 14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 KV, INSTALADOS AL AIRE.-</a:t>
            </a:r>
          </a:p>
        </p:txBody>
      </p:sp>
      <p:sp>
        <p:nvSpPr>
          <p:cNvPr id="12292" name="WordArt 17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2293" name="WordArt 18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2294" name="AutoShape 20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295" name="WordArt 21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2296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297" name="AutoShape 23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2298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3314" name="Visio" r:id="rId3" imgW="3448431" imgH="7228637" progId="Visio.Drawing.11">
              <p:embed/>
            </p:oleObj>
          </a:graphicData>
        </a:graphic>
      </p:graphicFrame>
      <p:sp>
        <p:nvSpPr>
          <p:cNvPr id="125964" name="Rectangle 12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 KV, INSTALADOS AL AIRE.-</a:t>
            </a:r>
          </a:p>
        </p:txBody>
      </p:sp>
      <p:sp>
        <p:nvSpPr>
          <p:cNvPr id="13316" name="WordArt 15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3317" name="WordArt 16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3318" name="AutoShape 18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319" name="WordArt 19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3320" name="AutoShape 20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321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3322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4338" name="Visio" r:id="rId3" imgW="3448431" imgH="7228637" progId="Visio.Drawing.11">
              <p:embed/>
            </p:oleObj>
          </a:graphicData>
        </a:graphic>
      </p:graphicFrame>
      <p:sp>
        <p:nvSpPr>
          <p:cNvPr id="126990" name="Rectangle 14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 KV, INSTALADOS AL AIRE.-</a:t>
            </a:r>
          </a:p>
        </p:txBody>
      </p:sp>
      <p:sp>
        <p:nvSpPr>
          <p:cNvPr id="14340" name="WordArt 17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4341" name="WordArt 18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4342" name="AutoShape 20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43" name="WordArt 21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4344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45" name="AutoShape 23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4346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1KV, EN  INSTALACIÓN ENTERRADA.-</a:t>
            </a:r>
          </a:p>
        </p:txBody>
      </p:sp>
      <p:graphicFrame>
        <p:nvGraphicFramePr>
          <p:cNvPr id="15362" name="Object 7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5362" name="Visio" r:id="rId3" imgW="3448431" imgH="7228637" progId="Visio.Drawing.11">
              <p:embed/>
            </p:oleObj>
          </a:graphicData>
        </a:graphic>
      </p:graphicFrame>
      <p:sp>
        <p:nvSpPr>
          <p:cNvPr id="15364" name="WordArt 14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5365" name="WordArt 15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5366" name="AutoShape 17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5367" name="WordArt 18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5368" name="AutoShape 19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5369" name="AutoShape 20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5370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5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6386" name="Visio" r:id="rId3" imgW="3448431" imgH="7228637" progId="Visio.Drawing.11">
              <p:embed/>
            </p:oleObj>
          </a:graphicData>
        </a:graphic>
      </p:graphicFrame>
      <p:sp>
        <p:nvSpPr>
          <p:cNvPr id="129035" name="Rectangle 11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1KV, EN  INSTALACIÓN ENTERRADA.-</a:t>
            </a:r>
          </a:p>
        </p:txBody>
      </p:sp>
      <p:sp>
        <p:nvSpPr>
          <p:cNvPr id="16388" name="WordArt 14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6389" name="WordArt 15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6390" name="AutoShape 17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91" name="WordArt 18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6392" name="AutoShape 19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93" name="AutoShape 20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6394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5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7410" name="Visio" r:id="rId3" imgW="3448431" imgH="7228637" progId="Visio.Drawing.11">
              <p:embed/>
            </p:oleObj>
          </a:graphicData>
        </a:graphic>
      </p:graphicFrame>
      <p:sp>
        <p:nvSpPr>
          <p:cNvPr id="130058" name="Rectangle 10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1KV, EN  INSTALACIÓN ENTERRADA.-</a:t>
            </a:r>
          </a:p>
        </p:txBody>
      </p:sp>
      <p:sp>
        <p:nvSpPr>
          <p:cNvPr id="17412" name="WordArt 13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7413" name="WordArt 14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7414" name="AutoShape 16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5" name="WordArt 17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7416" name="AutoShape 18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7" name="AutoShape 19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7418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5"/>
          <p:cNvGraphicFramePr>
            <a:graphicFrameLocks noChangeAspect="1"/>
          </p:cNvGraphicFramePr>
          <p:nvPr>
            <p:ph/>
          </p:nvPr>
        </p:nvGraphicFramePr>
        <p:xfrm>
          <a:off x="250825" y="493713"/>
          <a:ext cx="2800350" cy="5870575"/>
        </p:xfrm>
        <a:graphic>
          <a:graphicData uri="http://schemas.openxmlformats.org/presentationml/2006/ole">
            <p:oleObj spid="_x0000_s18434" name="Visio" r:id="rId3" imgW="3448431" imgH="7228637" progId="Visio.Drawing.11">
              <p:embed/>
            </p:oleObj>
          </a:graphicData>
        </a:graphic>
      </p:graphicFrame>
      <p:sp>
        <p:nvSpPr>
          <p:cNvPr id="131085" name="Rectangle 13"/>
          <p:cNvSpPr>
            <a:spLocks noChangeArrowheads="1"/>
          </p:cNvSpPr>
          <p:nvPr/>
        </p:nvSpPr>
        <p:spPr bwMode="auto">
          <a:xfrm>
            <a:off x="3132138" y="1052513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MÁXIMA ADMISIBLE PARA CABLES CON CONDUCTORES DE COBRE Y ALUMINIO, RV 1KV, EN  INSTALACIÓN ENTERRADA.-</a:t>
            </a:r>
          </a:p>
        </p:txBody>
      </p:sp>
      <p:sp>
        <p:nvSpPr>
          <p:cNvPr id="18436" name="WordArt 16"/>
          <p:cNvSpPr>
            <a:spLocks noChangeArrowheads="1" noChangeShapeType="1" noTextEdit="1"/>
          </p:cNvSpPr>
          <p:nvPr/>
        </p:nvSpPr>
        <p:spPr bwMode="auto">
          <a:xfrm>
            <a:off x="6010275" y="4949825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8437" name="WordArt 17"/>
          <p:cNvSpPr>
            <a:spLocks noChangeArrowheads="1" noChangeShapeType="1" noTextEdit="1"/>
          </p:cNvSpPr>
          <p:nvPr/>
        </p:nvSpPr>
        <p:spPr bwMode="auto">
          <a:xfrm>
            <a:off x="6011863" y="5886450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8438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7974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39" name="WordArt 20"/>
          <p:cNvSpPr>
            <a:spLocks noChangeArrowheads="1" noChangeShapeType="1" noTextEdit="1"/>
          </p:cNvSpPr>
          <p:nvPr/>
        </p:nvSpPr>
        <p:spPr bwMode="auto">
          <a:xfrm>
            <a:off x="5969000" y="40132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8440" name="AutoShape 21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4572000" y="3862388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41" name="AutoShape 2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8054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8442" name="11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ubes">
  <a:themeElements>
    <a:clrScheme name="Nube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Nub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be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be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390</TotalTime>
  <Words>818</Words>
  <Application>Microsoft Office PowerPoint</Application>
  <PresentationFormat>Presentación en pantalla (4:3)</PresentationFormat>
  <Paragraphs>157</Paragraphs>
  <Slides>34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Arial</vt:lpstr>
      <vt:lpstr>Calibri</vt:lpstr>
      <vt:lpstr>Wingdings</vt:lpstr>
      <vt:lpstr>Diseño predeterminado</vt:lpstr>
      <vt:lpstr>Nubes</vt:lpstr>
      <vt:lpstr>Dibujo de Microsoft Visio</vt:lpstr>
      <vt:lpstr>INTENSIDADES MÁXIMAS ADMISIBLES PARA CABLES AISLADOS SEGÚN MIE BT OO4 Y MIE BT O17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INTENSIDADES MÁXIMAS ADMISIBLES PARA CABLES AISLADOS SEGÚN MIE BT OO4 Y MIE BT O17</dc:title>
  <dc:creator>juan antonio</dc:creator>
  <cp:lastModifiedBy>Raul</cp:lastModifiedBy>
  <cp:revision>51</cp:revision>
  <dcterms:created xsi:type="dcterms:W3CDTF">2007-01-03T17:14:22Z</dcterms:created>
  <dcterms:modified xsi:type="dcterms:W3CDTF">2009-12-21T20:05:07Z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